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256" r:id="rId2"/>
    <p:sldId id="257" r:id="rId3"/>
    <p:sldId id="281" r:id="rId4"/>
    <p:sldId id="280" r:id="rId5"/>
    <p:sldId id="282" r:id="rId6"/>
    <p:sldId id="277" r:id="rId7"/>
    <p:sldId id="283" r:id="rId8"/>
    <p:sldId id="258" r:id="rId9"/>
    <p:sldId id="285" r:id="rId10"/>
    <p:sldId id="267" r:id="rId11"/>
    <p:sldId id="268" r:id="rId12"/>
    <p:sldId id="284" r:id="rId13"/>
    <p:sldId id="288" r:id="rId14"/>
    <p:sldId id="269" r:id="rId15"/>
    <p:sldId id="272" r:id="rId16"/>
    <p:sldId id="273" r:id="rId17"/>
    <p:sldId id="287" r:id="rId18"/>
    <p:sldId id="289" r:id="rId19"/>
    <p:sldId id="271" r:id="rId20"/>
    <p:sldId id="274" r:id="rId21"/>
    <p:sldId id="259" r:id="rId22"/>
    <p:sldId id="260" r:id="rId23"/>
    <p:sldId id="261" r:id="rId24"/>
    <p:sldId id="290" r:id="rId25"/>
    <p:sldId id="262" r:id="rId26"/>
    <p:sldId id="263" r:id="rId27"/>
    <p:sldId id="264" r:id="rId28"/>
    <p:sldId id="291" r:id="rId29"/>
    <p:sldId id="292" r:id="rId30"/>
    <p:sldId id="265" r:id="rId31"/>
    <p:sldId id="266" r:id="rId32"/>
    <p:sldId id="275" r:id="rId33"/>
    <p:sldId id="276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5605" autoAdjust="0"/>
  </p:normalViewPr>
  <p:slideViewPr>
    <p:cSldViewPr snapToGrid="0" snapToObjects="1">
      <p:cViewPr varScale="1">
        <p:scale>
          <a:sx n="54" d="100"/>
          <a:sy n="54" d="100"/>
        </p:scale>
        <p:origin x="18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4" Type="http://schemas.openxmlformats.org/officeDocument/2006/relationships/image" Target="../media/image1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4" Type="http://schemas.openxmlformats.org/officeDocument/2006/relationships/image" Target="../media/image1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563EDB-4CA0-4D66-A203-42E75D6F9316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EC9493F-979F-4BDB-A979-31E1082ABC7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Andy Ho – </a:t>
          </a:r>
        </a:p>
      </dgm:t>
    </dgm:pt>
    <dgm:pt modelId="{1ABFB81F-D998-40E5-9B4B-77735A374E41}" type="parTrans" cxnId="{86823632-7F81-42BB-8470-ABDC78676620}">
      <dgm:prSet/>
      <dgm:spPr/>
      <dgm:t>
        <a:bodyPr/>
        <a:lstStyle/>
        <a:p>
          <a:endParaRPr lang="en-US"/>
        </a:p>
      </dgm:t>
    </dgm:pt>
    <dgm:pt modelId="{4A75EB36-D218-47F9-8FE3-838A155BD8D9}" type="sibTrans" cxnId="{86823632-7F81-42BB-8470-ABDC78676620}">
      <dgm:prSet/>
      <dgm:spPr/>
      <dgm:t>
        <a:bodyPr/>
        <a:lstStyle/>
        <a:p>
          <a:endParaRPr lang="en-US"/>
        </a:p>
      </dgm:t>
    </dgm:pt>
    <dgm:pt modelId="{1E06A7BD-BF9B-490A-AF50-C2AFBC35EDC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An Nguyen –</a:t>
          </a:r>
        </a:p>
      </dgm:t>
    </dgm:pt>
    <dgm:pt modelId="{E4042730-A608-42D5-8EAB-24B308B7B78D}" type="parTrans" cxnId="{57D33502-F3AF-4311-8ED8-CACF2B2CA3FD}">
      <dgm:prSet/>
      <dgm:spPr/>
      <dgm:t>
        <a:bodyPr/>
        <a:lstStyle/>
        <a:p>
          <a:endParaRPr lang="en-US"/>
        </a:p>
      </dgm:t>
    </dgm:pt>
    <dgm:pt modelId="{3ACB0E60-84A3-4E5C-8226-7D8211318C78}" type="sibTrans" cxnId="{57D33502-F3AF-4311-8ED8-CACF2B2CA3FD}">
      <dgm:prSet/>
      <dgm:spPr/>
      <dgm:t>
        <a:bodyPr/>
        <a:lstStyle/>
        <a:p>
          <a:endParaRPr lang="en-US"/>
        </a:p>
      </dgm:t>
    </dgm:pt>
    <dgm:pt modelId="{D67C0B72-9925-4A2D-826D-632CE3629CE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Jodi Pafford – </a:t>
          </a:r>
        </a:p>
      </dgm:t>
    </dgm:pt>
    <dgm:pt modelId="{9C9D48D1-FA4C-44F1-B913-71BEEE497068}" type="parTrans" cxnId="{889C9E43-C878-4E7D-B607-BB9D43247562}">
      <dgm:prSet/>
      <dgm:spPr/>
      <dgm:t>
        <a:bodyPr/>
        <a:lstStyle/>
        <a:p>
          <a:endParaRPr lang="en-US"/>
        </a:p>
      </dgm:t>
    </dgm:pt>
    <dgm:pt modelId="{3A876D20-E3B8-4A0F-ABEA-2D94002EC537}" type="sibTrans" cxnId="{889C9E43-C878-4E7D-B607-BB9D43247562}">
      <dgm:prSet/>
      <dgm:spPr/>
      <dgm:t>
        <a:bodyPr/>
        <a:lstStyle/>
        <a:p>
          <a:endParaRPr lang="en-US"/>
        </a:p>
      </dgm:t>
    </dgm:pt>
    <dgm:pt modelId="{DCA58A4F-2417-4A52-A699-AE32FC38833E}" type="pres">
      <dgm:prSet presAssocID="{E2563EDB-4CA0-4D66-A203-42E75D6F9316}" presName="root" presStyleCnt="0">
        <dgm:presLayoutVars>
          <dgm:dir/>
          <dgm:resizeHandles val="exact"/>
        </dgm:presLayoutVars>
      </dgm:prSet>
      <dgm:spPr/>
    </dgm:pt>
    <dgm:pt modelId="{44CA97D3-3C28-4C1F-9863-439874869E3B}" type="pres">
      <dgm:prSet presAssocID="{1EC9493F-979F-4BDB-A979-31E1082ABC77}" presName="compNode" presStyleCnt="0"/>
      <dgm:spPr/>
    </dgm:pt>
    <dgm:pt modelId="{758B95C8-B4F4-4372-9A1D-D0DCAAF81CA8}" type="pres">
      <dgm:prSet presAssocID="{1EC9493F-979F-4BDB-A979-31E1082ABC77}" presName="iconBgRect" presStyleLbl="bgShp" presStyleIdx="0" presStyleCnt="3"/>
      <dgm:spPr>
        <a:solidFill>
          <a:srgbClr val="FF4343">
            <a:alpha val="50196"/>
          </a:srgbClr>
        </a:solidFill>
      </dgm:spPr>
    </dgm:pt>
    <dgm:pt modelId="{7F3AA93B-461A-4EF9-8C3B-D1EBB125F8CE}" type="pres">
      <dgm:prSet presAssocID="{1EC9493F-979F-4BDB-A979-31E1082ABC7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le profile"/>
        </a:ext>
      </dgm:extLst>
    </dgm:pt>
    <dgm:pt modelId="{2F9472CC-6ECC-4459-AC49-8FB680A5AB58}" type="pres">
      <dgm:prSet presAssocID="{1EC9493F-979F-4BDB-A979-31E1082ABC77}" presName="spaceRect" presStyleCnt="0"/>
      <dgm:spPr/>
    </dgm:pt>
    <dgm:pt modelId="{ACABC532-CE1B-474C-95F6-B36D4EFEC3B3}" type="pres">
      <dgm:prSet presAssocID="{1EC9493F-979F-4BDB-A979-31E1082ABC77}" presName="textRect" presStyleLbl="revTx" presStyleIdx="0" presStyleCnt="3">
        <dgm:presLayoutVars>
          <dgm:chMax val="1"/>
          <dgm:chPref val="1"/>
        </dgm:presLayoutVars>
      </dgm:prSet>
      <dgm:spPr/>
    </dgm:pt>
    <dgm:pt modelId="{2C3FBC1D-7BEC-435F-B1D2-AB012B11A9E8}" type="pres">
      <dgm:prSet presAssocID="{4A75EB36-D218-47F9-8FE3-838A155BD8D9}" presName="sibTrans" presStyleCnt="0"/>
      <dgm:spPr/>
    </dgm:pt>
    <dgm:pt modelId="{47F96661-B43E-4182-9E2F-F2F7E1E148C6}" type="pres">
      <dgm:prSet presAssocID="{1E06A7BD-BF9B-490A-AF50-C2AFBC35EDC4}" presName="compNode" presStyleCnt="0"/>
      <dgm:spPr/>
    </dgm:pt>
    <dgm:pt modelId="{529A66EE-EA7D-43EA-AA64-976B4FD64F84}" type="pres">
      <dgm:prSet presAssocID="{1E06A7BD-BF9B-490A-AF50-C2AFBC35EDC4}" presName="iconBgRect" presStyleLbl="bgShp" presStyleIdx="1" presStyleCnt="3"/>
      <dgm:spPr>
        <a:solidFill>
          <a:srgbClr val="FF4343">
            <a:alpha val="50196"/>
          </a:srgbClr>
        </a:solidFill>
      </dgm:spPr>
    </dgm:pt>
    <dgm:pt modelId="{209F367F-3642-42C5-A258-B284F24EAEFC}" type="pres">
      <dgm:prSet presAssocID="{1E06A7BD-BF9B-490A-AF50-C2AFBC35EDC4}" presName="iconRect" presStyleLbl="node1" presStyleIdx="1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le profile"/>
        </a:ext>
      </dgm:extLst>
    </dgm:pt>
    <dgm:pt modelId="{3C98F986-989E-45DA-B991-E156FCEDC497}" type="pres">
      <dgm:prSet presAssocID="{1E06A7BD-BF9B-490A-AF50-C2AFBC35EDC4}" presName="spaceRect" presStyleCnt="0"/>
      <dgm:spPr/>
    </dgm:pt>
    <dgm:pt modelId="{4FAB0C96-C106-4DEC-8E89-FB76A5E3917D}" type="pres">
      <dgm:prSet presAssocID="{1E06A7BD-BF9B-490A-AF50-C2AFBC35EDC4}" presName="textRect" presStyleLbl="revTx" presStyleIdx="1" presStyleCnt="3">
        <dgm:presLayoutVars>
          <dgm:chMax val="1"/>
          <dgm:chPref val="1"/>
        </dgm:presLayoutVars>
      </dgm:prSet>
      <dgm:spPr/>
    </dgm:pt>
    <dgm:pt modelId="{4CA1111B-4DFC-4A93-A00D-619CBD4FEA3C}" type="pres">
      <dgm:prSet presAssocID="{3ACB0E60-84A3-4E5C-8226-7D8211318C78}" presName="sibTrans" presStyleCnt="0"/>
      <dgm:spPr/>
    </dgm:pt>
    <dgm:pt modelId="{ADEEF28E-FDEE-4A50-BF91-D40C392CE745}" type="pres">
      <dgm:prSet presAssocID="{D67C0B72-9925-4A2D-826D-632CE3629CEA}" presName="compNode" presStyleCnt="0"/>
      <dgm:spPr/>
    </dgm:pt>
    <dgm:pt modelId="{08CECF67-5E1D-43BC-BDF3-A2DBBD991F6E}" type="pres">
      <dgm:prSet presAssocID="{D67C0B72-9925-4A2D-826D-632CE3629CEA}" presName="iconBgRect" presStyleLbl="bgShp" presStyleIdx="2" presStyleCnt="3"/>
      <dgm:spPr>
        <a:solidFill>
          <a:srgbClr val="FF4343">
            <a:alpha val="50196"/>
          </a:srgbClr>
        </a:solidFill>
      </dgm:spPr>
    </dgm:pt>
    <dgm:pt modelId="{3AE78956-64C4-433D-88C3-4538E3C36AD4}" type="pres">
      <dgm:prSet presAssocID="{D67C0B72-9925-4A2D-826D-632CE3629CEA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emale Profile"/>
        </a:ext>
      </dgm:extLst>
    </dgm:pt>
    <dgm:pt modelId="{16B4BB51-7997-423B-8D7E-14A6CEBFE06E}" type="pres">
      <dgm:prSet presAssocID="{D67C0B72-9925-4A2D-826D-632CE3629CEA}" presName="spaceRect" presStyleCnt="0"/>
      <dgm:spPr/>
    </dgm:pt>
    <dgm:pt modelId="{A1354FEA-8ADB-4C9A-B5A3-B18BF7280A12}" type="pres">
      <dgm:prSet presAssocID="{D67C0B72-9925-4A2D-826D-632CE3629CE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7D33502-F3AF-4311-8ED8-CACF2B2CA3FD}" srcId="{E2563EDB-4CA0-4D66-A203-42E75D6F9316}" destId="{1E06A7BD-BF9B-490A-AF50-C2AFBC35EDC4}" srcOrd="1" destOrd="0" parTransId="{E4042730-A608-42D5-8EAB-24B308B7B78D}" sibTransId="{3ACB0E60-84A3-4E5C-8226-7D8211318C78}"/>
    <dgm:cxn modelId="{86823632-7F81-42BB-8470-ABDC78676620}" srcId="{E2563EDB-4CA0-4D66-A203-42E75D6F9316}" destId="{1EC9493F-979F-4BDB-A979-31E1082ABC77}" srcOrd="0" destOrd="0" parTransId="{1ABFB81F-D998-40E5-9B4B-77735A374E41}" sibTransId="{4A75EB36-D218-47F9-8FE3-838A155BD8D9}"/>
    <dgm:cxn modelId="{F5D4263A-5A1C-4402-B175-C2F8539FCF04}" type="presOf" srcId="{D67C0B72-9925-4A2D-826D-632CE3629CEA}" destId="{A1354FEA-8ADB-4C9A-B5A3-B18BF7280A12}" srcOrd="0" destOrd="0" presId="urn:microsoft.com/office/officeart/2018/5/layout/IconCircleLabelList"/>
    <dgm:cxn modelId="{889C9E43-C878-4E7D-B607-BB9D43247562}" srcId="{E2563EDB-4CA0-4D66-A203-42E75D6F9316}" destId="{D67C0B72-9925-4A2D-826D-632CE3629CEA}" srcOrd="2" destOrd="0" parTransId="{9C9D48D1-FA4C-44F1-B913-71BEEE497068}" sibTransId="{3A876D20-E3B8-4A0F-ABEA-2D94002EC537}"/>
    <dgm:cxn modelId="{625B6EA5-73DC-42D5-A9C3-C0E18BF9209A}" type="presOf" srcId="{E2563EDB-4CA0-4D66-A203-42E75D6F9316}" destId="{DCA58A4F-2417-4A52-A699-AE32FC38833E}" srcOrd="0" destOrd="0" presId="urn:microsoft.com/office/officeart/2018/5/layout/IconCircleLabelList"/>
    <dgm:cxn modelId="{CF2B1EAB-ACBB-4C61-BD3F-40E3756983DC}" type="presOf" srcId="{1EC9493F-979F-4BDB-A979-31E1082ABC77}" destId="{ACABC532-CE1B-474C-95F6-B36D4EFEC3B3}" srcOrd="0" destOrd="0" presId="urn:microsoft.com/office/officeart/2018/5/layout/IconCircleLabelList"/>
    <dgm:cxn modelId="{D0C427D2-92C1-4434-B0B8-AF6A4484ACF3}" type="presOf" srcId="{1E06A7BD-BF9B-490A-AF50-C2AFBC35EDC4}" destId="{4FAB0C96-C106-4DEC-8E89-FB76A5E3917D}" srcOrd="0" destOrd="0" presId="urn:microsoft.com/office/officeart/2018/5/layout/IconCircleLabelList"/>
    <dgm:cxn modelId="{ABF300A5-399B-4992-81CF-33451891CD67}" type="presParOf" srcId="{DCA58A4F-2417-4A52-A699-AE32FC38833E}" destId="{44CA97D3-3C28-4C1F-9863-439874869E3B}" srcOrd="0" destOrd="0" presId="urn:microsoft.com/office/officeart/2018/5/layout/IconCircleLabelList"/>
    <dgm:cxn modelId="{3969FD03-2D98-49CA-A8B2-A4165E36407D}" type="presParOf" srcId="{44CA97D3-3C28-4C1F-9863-439874869E3B}" destId="{758B95C8-B4F4-4372-9A1D-D0DCAAF81CA8}" srcOrd="0" destOrd="0" presId="urn:microsoft.com/office/officeart/2018/5/layout/IconCircleLabelList"/>
    <dgm:cxn modelId="{4246FF97-A17D-40DD-BC98-D9C8321D42BC}" type="presParOf" srcId="{44CA97D3-3C28-4C1F-9863-439874869E3B}" destId="{7F3AA93B-461A-4EF9-8C3B-D1EBB125F8CE}" srcOrd="1" destOrd="0" presId="urn:microsoft.com/office/officeart/2018/5/layout/IconCircleLabelList"/>
    <dgm:cxn modelId="{8D6E20EB-65EF-44D9-B5ED-DDC7A8FFB075}" type="presParOf" srcId="{44CA97D3-3C28-4C1F-9863-439874869E3B}" destId="{2F9472CC-6ECC-4459-AC49-8FB680A5AB58}" srcOrd="2" destOrd="0" presId="urn:microsoft.com/office/officeart/2018/5/layout/IconCircleLabelList"/>
    <dgm:cxn modelId="{AA858063-6249-4CF8-A4E4-2A6A4176BA7F}" type="presParOf" srcId="{44CA97D3-3C28-4C1F-9863-439874869E3B}" destId="{ACABC532-CE1B-474C-95F6-B36D4EFEC3B3}" srcOrd="3" destOrd="0" presId="urn:microsoft.com/office/officeart/2018/5/layout/IconCircleLabelList"/>
    <dgm:cxn modelId="{3BE09201-C5B1-4A30-8C31-C0EFAB1ADE4C}" type="presParOf" srcId="{DCA58A4F-2417-4A52-A699-AE32FC38833E}" destId="{2C3FBC1D-7BEC-435F-B1D2-AB012B11A9E8}" srcOrd="1" destOrd="0" presId="urn:microsoft.com/office/officeart/2018/5/layout/IconCircleLabelList"/>
    <dgm:cxn modelId="{23E68E6C-BE79-4B84-B543-A64D7369AEB1}" type="presParOf" srcId="{DCA58A4F-2417-4A52-A699-AE32FC38833E}" destId="{47F96661-B43E-4182-9E2F-F2F7E1E148C6}" srcOrd="2" destOrd="0" presId="urn:microsoft.com/office/officeart/2018/5/layout/IconCircleLabelList"/>
    <dgm:cxn modelId="{F9394651-8A8E-43A5-AFF3-F2106D06B6FF}" type="presParOf" srcId="{47F96661-B43E-4182-9E2F-F2F7E1E148C6}" destId="{529A66EE-EA7D-43EA-AA64-976B4FD64F84}" srcOrd="0" destOrd="0" presId="urn:microsoft.com/office/officeart/2018/5/layout/IconCircleLabelList"/>
    <dgm:cxn modelId="{C7FC7264-DF81-4664-BAFB-D9369ABD4351}" type="presParOf" srcId="{47F96661-B43E-4182-9E2F-F2F7E1E148C6}" destId="{209F367F-3642-42C5-A258-B284F24EAEFC}" srcOrd="1" destOrd="0" presId="urn:microsoft.com/office/officeart/2018/5/layout/IconCircleLabelList"/>
    <dgm:cxn modelId="{1972D89C-7122-46EC-BCD8-0CB013DB9359}" type="presParOf" srcId="{47F96661-B43E-4182-9E2F-F2F7E1E148C6}" destId="{3C98F986-989E-45DA-B991-E156FCEDC497}" srcOrd="2" destOrd="0" presId="urn:microsoft.com/office/officeart/2018/5/layout/IconCircleLabelList"/>
    <dgm:cxn modelId="{CE866889-1BDD-49FB-9C40-B6F800E5F279}" type="presParOf" srcId="{47F96661-B43E-4182-9E2F-F2F7E1E148C6}" destId="{4FAB0C96-C106-4DEC-8E89-FB76A5E3917D}" srcOrd="3" destOrd="0" presId="urn:microsoft.com/office/officeart/2018/5/layout/IconCircleLabelList"/>
    <dgm:cxn modelId="{B3B09385-1F9D-41C1-B502-AEA805034A8D}" type="presParOf" srcId="{DCA58A4F-2417-4A52-A699-AE32FC38833E}" destId="{4CA1111B-4DFC-4A93-A00D-619CBD4FEA3C}" srcOrd="3" destOrd="0" presId="urn:microsoft.com/office/officeart/2018/5/layout/IconCircleLabelList"/>
    <dgm:cxn modelId="{D93063B5-B219-42C5-B191-76143F430B70}" type="presParOf" srcId="{DCA58A4F-2417-4A52-A699-AE32FC38833E}" destId="{ADEEF28E-FDEE-4A50-BF91-D40C392CE745}" srcOrd="4" destOrd="0" presId="urn:microsoft.com/office/officeart/2018/5/layout/IconCircleLabelList"/>
    <dgm:cxn modelId="{731A11AE-BFC1-49AA-BDED-18A2DFF7BC73}" type="presParOf" srcId="{ADEEF28E-FDEE-4A50-BF91-D40C392CE745}" destId="{08CECF67-5E1D-43BC-BDF3-A2DBBD991F6E}" srcOrd="0" destOrd="0" presId="urn:microsoft.com/office/officeart/2018/5/layout/IconCircleLabelList"/>
    <dgm:cxn modelId="{3B2AC254-5C36-45D0-874F-0E051C83E20E}" type="presParOf" srcId="{ADEEF28E-FDEE-4A50-BF91-D40C392CE745}" destId="{3AE78956-64C4-433D-88C3-4538E3C36AD4}" srcOrd="1" destOrd="0" presId="urn:microsoft.com/office/officeart/2018/5/layout/IconCircleLabelList"/>
    <dgm:cxn modelId="{87999574-F3C8-4077-BAD6-2F87E30E2765}" type="presParOf" srcId="{ADEEF28E-FDEE-4A50-BF91-D40C392CE745}" destId="{16B4BB51-7997-423B-8D7E-14A6CEBFE06E}" srcOrd="2" destOrd="0" presId="urn:microsoft.com/office/officeart/2018/5/layout/IconCircleLabelList"/>
    <dgm:cxn modelId="{20E3BBBA-6052-4551-95E8-D5CD6E3B7974}" type="presParOf" srcId="{ADEEF28E-FDEE-4A50-BF91-D40C392CE745}" destId="{A1354FEA-8ADB-4C9A-B5A3-B18BF7280A1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8B95C8-B4F4-4372-9A1D-D0DCAAF81CA8}">
      <dsp:nvSpPr>
        <dsp:cNvPr id="0" name=""/>
        <dsp:cNvSpPr/>
      </dsp:nvSpPr>
      <dsp:spPr>
        <a:xfrm>
          <a:off x="484679" y="193494"/>
          <a:ext cx="1338187" cy="1338187"/>
        </a:xfrm>
        <a:prstGeom prst="ellipse">
          <a:avLst/>
        </a:prstGeom>
        <a:solidFill>
          <a:srgbClr val="FF4343">
            <a:alpha val="50196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3AA93B-461A-4EF9-8C3B-D1EBB125F8CE}">
      <dsp:nvSpPr>
        <dsp:cNvPr id="0" name=""/>
        <dsp:cNvSpPr/>
      </dsp:nvSpPr>
      <dsp:spPr>
        <a:xfrm>
          <a:off x="769867" y="478681"/>
          <a:ext cx="767812" cy="767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ABC532-CE1B-474C-95F6-B36D4EFEC3B3}">
      <dsp:nvSpPr>
        <dsp:cNvPr id="0" name=""/>
        <dsp:cNvSpPr/>
      </dsp:nvSpPr>
      <dsp:spPr>
        <a:xfrm>
          <a:off x="56898" y="1948494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Andy Ho – </a:t>
          </a:r>
        </a:p>
      </dsp:txBody>
      <dsp:txXfrm>
        <a:off x="56898" y="1948494"/>
        <a:ext cx="2193750" cy="720000"/>
      </dsp:txXfrm>
    </dsp:sp>
    <dsp:sp modelId="{529A66EE-EA7D-43EA-AA64-976B4FD64F84}">
      <dsp:nvSpPr>
        <dsp:cNvPr id="0" name=""/>
        <dsp:cNvSpPr/>
      </dsp:nvSpPr>
      <dsp:spPr>
        <a:xfrm>
          <a:off x="3062335" y="193494"/>
          <a:ext cx="1338187" cy="1338187"/>
        </a:xfrm>
        <a:prstGeom prst="ellipse">
          <a:avLst/>
        </a:prstGeom>
        <a:solidFill>
          <a:srgbClr val="FF4343">
            <a:alpha val="50196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9F367F-3642-42C5-A258-B284F24EAEFC}">
      <dsp:nvSpPr>
        <dsp:cNvPr id="0" name=""/>
        <dsp:cNvSpPr/>
      </dsp:nvSpPr>
      <dsp:spPr>
        <a:xfrm>
          <a:off x="3347523" y="478681"/>
          <a:ext cx="767812" cy="767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AB0C96-C106-4DEC-8E89-FB76A5E3917D}">
      <dsp:nvSpPr>
        <dsp:cNvPr id="0" name=""/>
        <dsp:cNvSpPr/>
      </dsp:nvSpPr>
      <dsp:spPr>
        <a:xfrm>
          <a:off x="2634554" y="1948494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An Nguyen –</a:t>
          </a:r>
        </a:p>
      </dsp:txBody>
      <dsp:txXfrm>
        <a:off x="2634554" y="1948494"/>
        <a:ext cx="2193750" cy="720000"/>
      </dsp:txXfrm>
    </dsp:sp>
    <dsp:sp modelId="{08CECF67-5E1D-43BC-BDF3-A2DBBD991F6E}">
      <dsp:nvSpPr>
        <dsp:cNvPr id="0" name=""/>
        <dsp:cNvSpPr/>
      </dsp:nvSpPr>
      <dsp:spPr>
        <a:xfrm>
          <a:off x="1773507" y="3216931"/>
          <a:ext cx="1338187" cy="1338187"/>
        </a:xfrm>
        <a:prstGeom prst="ellipse">
          <a:avLst/>
        </a:prstGeom>
        <a:solidFill>
          <a:srgbClr val="FF4343">
            <a:alpha val="50196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AE78956-64C4-433D-88C3-4538E3C36AD4}">
      <dsp:nvSpPr>
        <dsp:cNvPr id="0" name=""/>
        <dsp:cNvSpPr/>
      </dsp:nvSpPr>
      <dsp:spPr>
        <a:xfrm>
          <a:off x="2058695" y="3502119"/>
          <a:ext cx="767812" cy="767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354FEA-8ADB-4C9A-B5A3-B18BF7280A12}">
      <dsp:nvSpPr>
        <dsp:cNvPr id="0" name=""/>
        <dsp:cNvSpPr/>
      </dsp:nvSpPr>
      <dsp:spPr>
        <a:xfrm>
          <a:off x="1345726" y="4971931"/>
          <a:ext cx="21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/>
            <a:t>Jodi Pafford – </a:t>
          </a:r>
        </a:p>
      </dsp:txBody>
      <dsp:txXfrm>
        <a:off x="1345726" y="4971931"/>
        <a:ext cx="21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shivangisareen/beautiful-soup-in-python-79697b33e294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– Intro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62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2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How We solved it – Web Scraping</a:t>
            </a:r>
          </a:p>
          <a:p>
            <a:endParaRPr lang="en-US" dirty="0"/>
          </a:p>
          <a:p>
            <a:r>
              <a:rPr lang="en-US" dirty="0"/>
              <a:t>In order to get job postings off of Indeed.com, we used the python library, Beautiful Soup to scrape the website. Beautiful Soup allowed us to go from this to a nice clean csv export.</a:t>
            </a:r>
          </a:p>
          <a:p>
            <a:r>
              <a:rPr lang="en-US" dirty="0"/>
              <a:t>Picture credit: </a:t>
            </a:r>
            <a:r>
              <a:rPr lang="en-US" dirty="0">
                <a:hlinkClick r:id="rId3"/>
              </a:rPr>
              <a:t>https://medium.com/@shivangisareen/beautiful-soup-in-python-79697b33e294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75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Process – How we solved it: Collecting Data</a:t>
            </a:r>
          </a:p>
          <a:p>
            <a:endParaRPr lang="en-US" dirty="0"/>
          </a:p>
          <a:p>
            <a:r>
              <a:rPr lang="en-US" dirty="0"/>
              <a:t>Through our </a:t>
            </a:r>
            <a:r>
              <a:rPr lang="en-US" dirty="0" err="1"/>
              <a:t>webscrape</a:t>
            </a:r>
            <a:r>
              <a:rPr lang="en-US" dirty="0"/>
              <a:t> of 16 cities (such as Los Angeles, Seattle, Dallas, Denver, New York City and Washington D.C.) and 6 different job titles, we collected 8,738 job postings.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783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EDA – Data Collected: States, number of postings for each title.</a:t>
            </a:r>
          </a:p>
          <a:p>
            <a:r>
              <a:rPr lang="en-US" dirty="0"/>
              <a:t>West Coast – California</a:t>
            </a:r>
          </a:p>
          <a:p>
            <a:r>
              <a:rPr lang="en-US" dirty="0"/>
              <a:t>Central – Texas</a:t>
            </a:r>
          </a:p>
          <a:p>
            <a:r>
              <a:rPr lang="en-US" dirty="0"/>
              <a:t>East Coast – New York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213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EDA</a:t>
            </a:r>
          </a:p>
          <a:p>
            <a:r>
              <a:rPr lang="en-US" dirty="0"/>
              <a:t>California had the most Data Scientist job posting. Although Texas had more postings collected, New York, Washington state, and Massachusetts had more Data Scientist job postings.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7647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Process – How we solved it: NLP 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61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Process – How we solved it: Universal Sentence Embedder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083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– Display Venn-Diagram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92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05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Personal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350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477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276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930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091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78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443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5799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- 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623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- Ethics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2319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Jodi - Ethics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71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Personal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7232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Wrap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748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Final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68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 – Personal Intro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89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772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397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0154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505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Andy - Conclusion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794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D8AC05B1-2526-7C44-8A74-66C916069F4A}" type="datetime1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C0E5C021-D243-504D-84B8-D45D829E8B6B}" type="datetime1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B6F93F85-28A1-8344-9763-EF19E19F9128}" type="datetime1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2B5E9FB-9AD4-754B-A772-6D3733DD5BAC}" type="datetime1">
              <a:rPr lang="en-US" smtClean="0"/>
              <a:t>10/22/2019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140DF9E-9222-EE48-A64D-28DE5FAE4784}" type="datetime1">
              <a:rPr lang="en-US" smtClean="0"/>
              <a:t>10/22/2019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A61490FA-57A5-0041-9FDC-ACD83A9AA0E7}" type="datetime1">
              <a:rPr lang="en-US" smtClean="0"/>
              <a:t>10/22/2019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7E8290BC-2F66-E549-BF33-0BE20A5801B5}" type="datetime1">
              <a:rPr lang="en-US" smtClean="0"/>
              <a:t>10/22/2019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3BC728CC-7587-8545-9431-C9A8BB34EC62}" type="datetime1">
              <a:rPr lang="en-US" smtClean="0"/>
              <a:t>10/22/2019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9A66CD15-5422-0542-9CE8-BC312846333A}" type="datetime1">
              <a:rPr lang="en-US" smtClean="0"/>
              <a:t>10/22/2019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5528449"/>
            <a:ext cx="2057400" cy="365125"/>
          </a:xfrm>
          <a:prstGeom prst="rect">
            <a:avLst/>
          </a:prstGeom>
        </p:spPr>
        <p:txBody>
          <a:bodyPr/>
          <a:lstStyle/>
          <a:p>
            <a:fld id="{2A2384D1-AE54-4D4A-B83F-6EAD03BEB987}" type="datetime1">
              <a:rPr lang="en-US" smtClean="0"/>
              <a:t>10/22/2019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2060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07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0000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ortervillepost.com/jobs.html" TargetMode="External"/><Relationship Id="rId4" Type="http://schemas.openxmlformats.org/officeDocument/2006/relationships/image" Target="../media/image9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672068"/>
            <a:ext cx="7772400" cy="2387600"/>
          </a:xfrm>
        </p:spPr>
        <p:txBody>
          <a:bodyPr>
            <a:normAutofit/>
          </a:bodyPr>
          <a:lstStyle/>
          <a:p>
            <a:r>
              <a:rPr lang="en-US" sz="4800" dirty="0"/>
              <a:t>To be or not to be a…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Data Scientist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5915" y="3880128"/>
            <a:ext cx="6858000" cy="1655762"/>
          </a:xfrm>
        </p:spPr>
        <p:txBody>
          <a:bodyPr>
            <a:normAutofit/>
          </a:bodyPr>
          <a:lstStyle/>
          <a:p>
            <a:r>
              <a:rPr lang="en-US" dirty="0"/>
              <a:t>Andy Ho   |  An Nguyen  |  Jodi Pafford</a:t>
            </a:r>
          </a:p>
          <a:p>
            <a:r>
              <a:rPr lang="en-US" dirty="0"/>
              <a:t>Dr. Robert Slater</a:t>
            </a:r>
          </a:p>
          <a:p>
            <a:r>
              <a:rPr lang="en-US" dirty="0"/>
              <a:t>November 1, 2019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5A2142-5824-1641-92D6-60BB74022055}"/>
              </a:ext>
            </a:extLst>
          </p:cNvPr>
          <p:cNvSpPr txBox="1"/>
          <p:nvPr/>
        </p:nvSpPr>
        <p:spPr>
          <a:xfrm>
            <a:off x="1055915" y="3059668"/>
            <a:ext cx="7324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 Data Science Approach to Finding a Common Definition and Skillset</a:t>
            </a:r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 Sets Possessed by Data Scientist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844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Data Collection to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&lt;High level Work Flow&gt;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89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 err="1"/>
              <a:t>Webscrape</a:t>
            </a:r>
            <a:r>
              <a:rPr lang="en-US" dirty="0"/>
              <a:t> 101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B213CB6-FF2A-4E23-A875-4E4779F8E09D}"/>
              </a:ext>
            </a:extLst>
          </p:cNvPr>
          <p:cNvGrpSpPr/>
          <p:nvPr/>
        </p:nvGrpSpPr>
        <p:grpSpPr>
          <a:xfrm>
            <a:off x="2214562" y="1042234"/>
            <a:ext cx="4714875" cy="3918563"/>
            <a:chOff x="2633157" y="1375583"/>
            <a:chExt cx="4714875" cy="3918563"/>
          </a:xfrm>
        </p:grpSpPr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F7DF5C7F-6F2F-4704-987F-5DF59542F8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33157" y="1484146"/>
              <a:ext cx="4714875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C645F8-CD85-48F4-8E7C-890341AC936F}"/>
                </a:ext>
              </a:extLst>
            </p:cNvPr>
            <p:cNvSpPr/>
            <p:nvPr/>
          </p:nvSpPr>
          <p:spPr>
            <a:xfrm>
              <a:off x="2843211" y="1375583"/>
              <a:ext cx="429476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Beautiful Soup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179FAFD-3FC9-4B39-A7FB-70C3FD473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748" y="1042234"/>
            <a:ext cx="7367365" cy="51742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6A89A2-7BCF-4060-9C55-5F3173FAE5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" y="1792878"/>
            <a:ext cx="9144000" cy="299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76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0"/>
                            </p:stCondLst>
                            <p:childTnLst>
                              <p:par>
                                <p:cTn id="10" presetID="2" presetClass="exit" presetSubtype="2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07958E7-87FA-4EDD-B1F1-0D9D14CC8237}"/>
              </a:ext>
            </a:extLst>
          </p:cNvPr>
          <p:cNvGrpSpPr/>
          <p:nvPr/>
        </p:nvGrpSpPr>
        <p:grpSpPr>
          <a:xfrm>
            <a:off x="801278" y="838987"/>
            <a:ext cx="7714072" cy="5448322"/>
            <a:chOff x="801278" y="838987"/>
            <a:chExt cx="7714072" cy="5448322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D90EEFE-DEF5-46F2-AEC8-47D1931CDDC5}"/>
                </a:ext>
              </a:extLst>
            </p:cNvPr>
            <p:cNvGrpSpPr/>
            <p:nvPr/>
          </p:nvGrpSpPr>
          <p:grpSpPr>
            <a:xfrm>
              <a:off x="801278" y="838987"/>
              <a:ext cx="7714072" cy="5448322"/>
              <a:chOff x="801278" y="838987"/>
              <a:chExt cx="7714072" cy="5448322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BCA4437-7468-41D1-A5BC-C82B56FF68BE}"/>
                  </a:ext>
                </a:extLst>
              </p:cNvPr>
              <p:cNvGrpSpPr/>
              <p:nvPr/>
            </p:nvGrpSpPr>
            <p:grpSpPr>
              <a:xfrm>
                <a:off x="801278" y="838987"/>
                <a:ext cx="7714072" cy="5448322"/>
                <a:chOff x="1756612" y="1372999"/>
                <a:chExt cx="6758738" cy="4895455"/>
              </a:xfrm>
            </p:grpSpPr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08427C7B-3384-4E37-A891-212876AD4B76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1756612" y="1373000"/>
                  <a:ext cx="6758738" cy="4895454"/>
                </a:xfrm>
                <a:prstGeom prst="rect">
                  <a:avLst/>
                </a:prstGeom>
              </p:spPr>
            </p:pic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FED896E6-4764-49A3-9D14-39CA3829CDFB}"/>
                    </a:ext>
                  </a:extLst>
                </p:cNvPr>
                <p:cNvSpPr/>
                <p:nvPr/>
              </p:nvSpPr>
              <p:spPr>
                <a:xfrm>
                  <a:off x="7291137" y="1372999"/>
                  <a:ext cx="1224213" cy="103822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2385EEE0-9FB5-4EFF-9F8C-545F71DC8C55}"/>
                    </a:ext>
                  </a:extLst>
                </p:cNvPr>
                <p:cNvSpPr/>
                <p:nvPr/>
              </p:nvSpPr>
              <p:spPr>
                <a:xfrm>
                  <a:off x="2343636" y="1923068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0922AC4-9E71-4F75-B655-0EB44E1A38F1}"/>
                    </a:ext>
                  </a:extLst>
                </p:cNvPr>
                <p:cNvSpPr/>
                <p:nvPr/>
              </p:nvSpPr>
              <p:spPr>
                <a:xfrm>
                  <a:off x="3216111" y="3112416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34CEB076-EC4A-494B-B32C-08D6B978D8EC}"/>
                    </a:ext>
                  </a:extLst>
                </p:cNvPr>
                <p:cNvSpPr/>
                <p:nvPr/>
              </p:nvSpPr>
              <p:spPr>
                <a:xfrm>
                  <a:off x="3936186" y="3149337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E49844E-59BA-445D-8225-9652202DF228}"/>
                    </a:ext>
                  </a:extLst>
                </p:cNvPr>
                <p:cNvSpPr/>
                <p:nvPr/>
              </p:nvSpPr>
              <p:spPr>
                <a:xfrm>
                  <a:off x="4918145" y="3667541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DC7B0C2-11B9-4F6F-A01D-D06D45E52090}"/>
                    </a:ext>
                  </a:extLst>
                </p:cNvPr>
                <p:cNvSpPr/>
                <p:nvPr/>
              </p:nvSpPr>
              <p:spPr>
                <a:xfrm>
                  <a:off x="5638220" y="3904782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DA853D16-F0E7-44AA-934E-1FBDB5B360AD}"/>
                    </a:ext>
                  </a:extLst>
                </p:cNvPr>
                <p:cNvSpPr/>
                <p:nvPr/>
              </p:nvSpPr>
              <p:spPr>
                <a:xfrm>
                  <a:off x="6667313" y="4669924"/>
                  <a:ext cx="720075" cy="16968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4762663-0574-4F1C-91EB-2348DDE357F0}"/>
                  </a:ext>
                </a:extLst>
              </p:cNvPr>
              <p:cNvSpPr/>
              <p:nvPr/>
            </p:nvSpPr>
            <p:spPr>
              <a:xfrm>
                <a:off x="3685880" y="1093509"/>
                <a:ext cx="1187778" cy="3576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D760D4-135D-4A24-8DFA-D20C8983E5C8}"/>
                </a:ext>
              </a:extLst>
            </p:cNvPr>
            <p:cNvSpPr txBox="1"/>
            <p:nvPr/>
          </p:nvSpPr>
          <p:spPr>
            <a:xfrm>
              <a:off x="1536568" y="1708776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2,926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B6869BF-5905-4CF0-A780-E20E87E9FCE9}"/>
                </a:ext>
              </a:extLst>
            </p:cNvPr>
            <p:cNvSpPr txBox="1"/>
            <p:nvPr/>
          </p:nvSpPr>
          <p:spPr>
            <a:xfrm>
              <a:off x="2499523" y="3002540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1,742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DB3CD90-2FD6-4646-8222-740A5A979946}"/>
                </a:ext>
              </a:extLst>
            </p:cNvPr>
            <p:cNvSpPr txBox="1"/>
            <p:nvPr/>
          </p:nvSpPr>
          <p:spPr>
            <a:xfrm>
              <a:off x="3481485" y="3041817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1,718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9B4F1E1-6DDA-48A2-B80A-E481BA7FDFD2}"/>
                </a:ext>
              </a:extLst>
            </p:cNvPr>
            <p:cNvSpPr txBox="1"/>
            <p:nvPr/>
          </p:nvSpPr>
          <p:spPr>
            <a:xfrm>
              <a:off x="4435167" y="3618422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1,200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218FA18-B885-43B8-8849-4EB49FC586EF}"/>
                </a:ext>
              </a:extLst>
            </p:cNvPr>
            <p:cNvSpPr txBox="1"/>
            <p:nvPr/>
          </p:nvSpPr>
          <p:spPr>
            <a:xfrm>
              <a:off x="5407701" y="3902800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pPr algn="r"/>
              <a:r>
                <a:rPr lang="en-US" sz="2800" b="1" dirty="0"/>
                <a:t>952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F5019E-2BD6-4297-AB9A-2B50A4F27F67}"/>
                </a:ext>
              </a:extLst>
            </p:cNvPr>
            <p:cNvSpPr txBox="1"/>
            <p:nvPr/>
          </p:nvSpPr>
          <p:spPr>
            <a:xfrm>
              <a:off x="6380237" y="3791245"/>
              <a:ext cx="615553" cy="930729"/>
            </a:xfrm>
            <a:prstGeom prst="rect">
              <a:avLst/>
            </a:prstGeom>
            <a:noFill/>
          </p:spPr>
          <p:txBody>
            <a:bodyPr vert="vert270" wrap="square" rtlCol="0">
              <a:spAutoFit/>
            </a:bodyPr>
            <a:lstStyle/>
            <a:p>
              <a:r>
                <a:rPr lang="en-US" sz="2800" b="1" dirty="0"/>
                <a:t>200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A278F78-5F61-4534-BE37-02B26FDB27AB}"/>
                </a:ext>
              </a:extLst>
            </p:cNvPr>
            <p:cNvSpPr/>
            <p:nvPr/>
          </p:nvSpPr>
          <p:spPr>
            <a:xfrm>
              <a:off x="801278" y="2488676"/>
              <a:ext cx="397161" cy="13025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58B5A7FC-D0FD-437B-95CD-A69FC673DE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8257" y="670551"/>
            <a:ext cx="2381250" cy="1038225"/>
          </a:xfrm>
        </p:spPr>
      </p:pic>
      <p:sp>
        <p:nvSpPr>
          <p:cNvPr id="29" name="Title 1">
            <a:extLst>
              <a:ext uri="{FF2B5EF4-FFF2-40B4-BE49-F238E27FC236}">
                <a16:creationId xmlns:a16="http://schemas.microsoft.com/office/drawing/2014/main" id="{F78FBE8A-5D04-46E8-8385-1D47EC6CA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1182153"/>
          </a:xfrm>
        </p:spPr>
        <p:txBody>
          <a:bodyPr>
            <a:normAutofit fontScale="90000"/>
          </a:bodyPr>
          <a:lstStyle/>
          <a:p>
            <a:r>
              <a:rPr lang="en-US" dirty="0"/>
              <a:t>A Total of 8,738 Job Postings were scraped</a:t>
            </a:r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AA4A519-2214-41ED-B8D7-57D783ACA35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0726" y="1057148"/>
            <a:ext cx="8178799" cy="474370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84B212-3BE3-4134-83A2-548256E8EEC5}"/>
              </a:ext>
            </a:extLst>
          </p:cNvPr>
          <p:cNvPicPr/>
          <p:nvPr/>
        </p:nvPicPr>
        <p:blipFill rotWithShape="1">
          <a:blip r:embed="rId3"/>
          <a:srcRect t="8589" r="72458" b="22091"/>
          <a:stretch/>
        </p:blipFill>
        <p:spPr>
          <a:xfrm>
            <a:off x="-24063" y="501648"/>
            <a:ext cx="4162926" cy="46823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1E7767-7FE5-449A-B8BE-5D8443B64437}"/>
              </a:ext>
            </a:extLst>
          </p:cNvPr>
          <p:cNvPicPr/>
          <p:nvPr/>
        </p:nvPicPr>
        <p:blipFill rotWithShape="1">
          <a:blip r:embed="rId3"/>
          <a:srcRect l="27574" t="33852" r="42008"/>
          <a:stretch/>
        </p:blipFill>
        <p:spPr>
          <a:xfrm>
            <a:off x="2204453" y="1289384"/>
            <a:ext cx="3113505" cy="427922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84A550-172D-4A3D-A679-07D0F32D9268}"/>
              </a:ext>
            </a:extLst>
          </p:cNvPr>
          <p:cNvPicPr/>
          <p:nvPr/>
        </p:nvPicPr>
        <p:blipFill rotWithShape="1">
          <a:blip r:embed="rId3"/>
          <a:srcRect l="56669" t="25990" r="8172" b="18211"/>
          <a:stretch/>
        </p:blipFill>
        <p:spPr>
          <a:xfrm>
            <a:off x="4572000" y="1015831"/>
            <a:ext cx="4331369" cy="388620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FF70F12-91C5-43AC-99C5-2C9DCE342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/>
              <a:t>Job Distribution</a:t>
            </a:r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3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500"/>
                            </p:stCondLst>
                            <p:childTnLst>
                              <p:par>
                                <p:cTn id="22" presetID="53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0"/>
                            </p:stCondLst>
                            <p:childTnLst>
                              <p:par>
                                <p:cTn id="33" presetID="53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4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A3A1CA2-53F8-40B2-BE41-3E83B068418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2600" y="873125"/>
            <a:ext cx="8178799" cy="511174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071050E-9F59-41C8-BD99-2BB65F29B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0002"/>
            <a:ext cx="7886700" cy="675007"/>
          </a:xfrm>
        </p:spPr>
        <p:txBody>
          <a:bodyPr/>
          <a:lstStyle/>
          <a:p>
            <a:r>
              <a:rPr lang="en-US" dirty="0"/>
              <a:t>Job Distribution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B1F7BC-E35E-43F2-99C9-9517DC1FE441}"/>
              </a:ext>
            </a:extLst>
          </p:cNvPr>
          <p:cNvSpPr txBox="1"/>
          <p:nvPr/>
        </p:nvSpPr>
        <p:spPr>
          <a:xfrm>
            <a:off x="2330824" y="2402541"/>
            <a:ext cx="4715435" cy="138499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Will probably change this slide up. Image is too small to be meaningful…..</a:t>
            </a:r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solved it: NLP Pipeline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Notes….. Cleaning process brought us to a total of …… job postings. Cleaning process consisted of pulling postings with bullet pointed skills/attributes, removing </a:t>
            </a:r>
            <a:r>
              <a:rPr lang="en-US" dirty="0" err="1"/>
              <a:t>stopwords</a:t>
            </a:r>
            <a:r>
              <a:rPr lang="en-US" dirty="0"/>
              <a:t>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976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F2F1E-44D5-6A4A-A6A3-A04F20DAE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solved it: NLP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54074-9578-5544-9033-4B88F5E87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Carry-over from previous slide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65637B-78B4-CA48-9B6F-1F46D71F0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97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solved it: Universal Sentence Embedder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A85AE050-4800-42B0-A9DF-A86E8F7C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3870"/>
            <a:ext cx="7886700" cy="1325563"/>
          </a:xfrm>
        </p:spPr>
        <p:txBody>
          <a:bodyPr/>
          <a:lstStyle/>
          <a:p>
            <a:r>
              <a:rPr lang="en-US" dirty="0"/>
              <a:t>I am a Data Scientist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8A45A6-192D-1A45-955E-4D02D0675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22" y="1570947"/>
            <a:ext cx="2815996" cy="2815996"/>
          </a:xfrm>
          <a:prstGeom prst="rect">
            <a:avLst/>
          </a:prstGeom>
        </p:spPr>
      </p:pic>
      <p:sp>
        <p:nvSpPr>
          <p:cNvPr id="18" name="Content Placeholder 29">
            <a:extLst>
              <a:ext uri="{FF2B5EF4-FFF2-40B4-BE49-F238E27FC236}">
                <a16:creationId xmlns:a16="http://schemas.microsoft.com/office/drawing/2014/main" id="{AE7C7A18-8DEF-CF4C-8842-A316AA6128B1}"/>
              </a:ext>
            </a:extLst>
          </p:cNvPr>
          <p:cNvSpPr txBox="1">
            <a:spLocks/>
          </p:cNvSpPr>
          <p:nvPr/>
        </p:nvSpPr>
        <p:spPr>
          <a:xfrm>
            <a:off x="3746991" y="1570947"/>
            <a:ext cx="4275568" cy="320983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u="sng" dirty="0"/>
              <a:t>Education</a:t>
            </a:r>
          </a:p>
          <a:p>
            <a:pPr marL="0" indent="0">
              <a:buNone/>
            </a:pPr>
            <a:r>
              <a:rPr lang="en-US" sz="7200" dirty="0"/>
              <a:t>BA in Economics w/minor in Computer Science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Occupation</a:t>
            </a:r>
          </a:p>
          <a:p>
            <a:pPr marL="0" indent="0">
              <a:buNone/>
            </a:pPr>
            <a:r>
              <a:rPr lang="en-US" sz="7200" dirty="0"/>
              <a:t>Entrepreneur | Solutions Architect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Industry</a:t>
            </a:r>
          </a:p>
          <a:p>
            <a:pPr marL="0" indent="0">
              <a:buNone/>
            </a:pPr>
            <a:r>
              <a:rPr lang="en-US" sz="7200" dirty="0"/>
              <a:t>Consumer Electronics</a:t>
            </a:r>
          </a:p>
          <a:p>
            <a:pPr marL="0" indent="0">
              <a:buNone/>
            </a:pPr>
            <a:r>
              <a:rPr lang="en-US" sz="7200" dirty="0"/>
              <a:t>Insurance Technology</a:t>
            </a:r>
          </a:p>
          <a:p>
            <a:pPr marL="0" indent="0">
              <a:buNone/>
            </a:pPr>
            <a:endParaRPr lang="en-US" sz="7200" b="1" u="sng" dirty="0"/>
          </a:p>
          <a:p>
            <a:endParaRPr lang="en-US" dirty="0"/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05D6A156-7FC7-7643-B887-5C192E44B4D7}"/>
              </a:ext>
            </a:extLst>
          </p:cNvPr>
          <p:cNvSpPr txBox="1">
            <a:spLocks/>
          </p:cNvSpPr>
          <p:nvPr/>
        </p:nvSpPr>
        <p:spPr>
          <a:xfrm>
            <a:off x="628650" y="4352926"/>
            <a:ext cx="26552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Andy Ho</a:t>
            </a:r>
          </a:p>
          <a:p>
            <a:pPr algn="ctr"/>
            <a:r>
              <a:rPr lang="en-US" sz="1600" b="0" dirty="0"/>
              <a:t>Los Angeles, CA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44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**Add main focus point…</a:t>
            </a:r>
          </a:p>
        </p:txBody>
      </p:sp>
      <p:pic>
        <p:nvPicPr>
          <p:cNvPr id="6" name="Content Placeholder 5" descr="A picture containing fruit&#10;&#10;Description automatically generated">
            <a:extLst>
              <a:ext uri="{FF2B5EF4-FFF2-40B4-BE49-F238E27FC236}">
                <a16:creationId xmlns:a16="http://schemas.microsoft.com/office/drawing/2014/main" id="{51D65332-AF4D-4361-9A3B-83DB23AE3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56428" y="1825625"/>
            <a:ext cx="5631143" cy="435133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Clustering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Clustering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447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985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06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A85AE050-4800-42B0-A9DF-A86E8F7C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4515"/>
            <a:ext cx="7886700" cy="1325563"/>
          </a:xfrm>
        </p:spPr>
        <p:txBody>
          <a:bodyPr/>
          <a:lstStyle/>
          <a:p>
            <a:r>
              <a:rPr lang="en-US" dirty="0"/>
              <a:t>I am a Data Scientist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41CDB700-BA74-4A21-B821-F5DCD08DA68E}"/>
              </a:ext>
            </a:extLst>
          </p:cNvPr>
          <p:cNvSpPr txBox="1">
            <a:spLocks/>
          </p:cNvSpPr>
          <p:nvPr/>
        </p:nvSpPr>
        <p:spPr>
          <a:xfrm>
            <a:off x="707770" y="4142359"/>
            <a:ext cx="26552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Jodi </a:t>
            </a:r>
            <a:r>
              <a:rPr lang="en-US" dirty="0" err="1"/>
              <a:t>Pafford</a:t>
            </a:r>
            <a:endParaRPr lang="en-US" dirty="0"/>
          </a:p>
          <a:p>
            <a:pPr algn="ctr"/>
            <a:r>
              <a:rPr lang="en-US" sz="1600" b="0" dirty="0"/>
              <a:t>Aurora, CO</a:t>
            </a:r>
          </a:p>
          <a:p>
            <a:endParaRPr lang="en-US" dirty="0"/>
          </a:p>
        </p:txBody>
      </p:sp>
      <p:sp>
        <p:nvSpPr>
          <p:cNvPr id="32" name="Content Placeholder 29">
            <a:extLst>
              <a:ext uri="{FF2B5EF4-FFF2-40B4-BE49-F238E27FC236}">
                <a16:creationId xmlns:a16="http://schemas.microsoft.com/office/drawing/2014/main" id="{A8342D39-E0CB-43C3-8DD4-112884BFD0E7}"/>
              </a:ext>
            </a:extLst>
          </p:cNvPr>
          <p:cNvSpPr txBox="1">
            <a:spLocks/>
          </p:cNvSpPr>
          <p:nvPr/>
        </p:nvSpPr>
        <p:spPr>
          <a:xfrm>
            <a:off x="3801420" y="1487070"/>
            <a:ext cx="4275568" cy="320983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u="sng" dirty="0"/>
              <a:t>Education</a:t>
            </a:r>
          </a:p>
          <a:p>
            <a:pPr marL="0" indent="0">
              <a:buNone/>
            </a:pPr>
            <a:r>
              <a:rPr lang="en-US" sz="7200" dirty="0"/>
              <a:t>BA in Fine Art</a:t>
            </a:r>
          </a:p>
          <a:p>
            <a:pPr marL="0" indent="0">
              <a:buNone/>
            </a:pPr>
            <a:r>
              <a:rPr lang="en-US" sz="7200" dirty="0"/>
              <a:t>MA in Math Curriculum and Instruction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Occupation</a:t>
            </a:r>
          </a:p>
          <a:p>
            <a:pPr marL="0" indent="0">
              <a:buNone/>
            </a:pPr>
            <a:r>
              <a:rPr lang="en-US" sz="7200" dirty="0"/>
              <a:t>Progress Monitoring and Innovation Manager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Industry</a:t>
            </a:r>
          </a:p>
          <a:p>
            <a:pPr marL="0" indent="0">
              <a:buNone/>
            </a:pPr>
            <a:r>
              <a:rPr lang="en-US" sz="7200" dirty="0"/>
              <a:t>Education</a:t>
            </a:r>
          </a:p>
          <a:p>
            <a:pPr marL="0" indent="0">
              <a:buNone/>
            </a:pPr>
            <a:endParaRPr lang="en-US" sz="7200" b="1" u="sng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101036-9B32-864C-94A9-8DEB5F4C4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71" y="1487070"/>
            <a:ext cx="2655289" cy="265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67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Used to Profile Groups of People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5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to Cheat RTS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13" y="1128939"/>
            <a:ext cx="6841938" cy="1325563"/>
          </a:xfrm>
        </p:spPr>
        <p:txBody>
          <a:bodyPr>
            <a:normAutofit/>
          </a:bodyPr>
          <a:lstStyle/>
          <a:p>
            <a:r>
              <a:rPr lang="en-US" dirty="0"/>
              <a:t>One last crowd survey…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4643" y="744469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113971" y="1685652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Content Placeholder 5" descr="Clapping hands">
            <a:extLst>
              <a:ext uri="{FF2B5EF4-FFF2-40B4-BE49-F238E27FC236}">
                <a16:creationId xmlns:a16="http://schemas.microsoft.com/office/drawing/2014/main" id="{5D918151-6C3B-4FE5-8567-D569A647CE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13971" y="3335418"/>
            <a:ext cx="1906825" cy="190682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z="100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32</a:t>
            </a:fld>
            <a:endParaRPr lang="en-US" sz="100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6405F0-BDAA-1047-88EB-7584924EAA9F}"/>
              </a:ext>
            </a:extLst>
          </p:cNvPr>
          <p:cNvSpPr txBox="1"/>
          <p:nvPr/>
        </p:nvSpPr>
        <p:spPr>
          <a:xfrm>
            <a:off x="2532965" y="2435466"/>
            <a:ext cx="3924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Clap if you have a better understanding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6C0D83-55E4-9D48-8ACC-FBD1692E7B01}"/>
              </a:ext>
            </a:extLst>
          </p:cNvPr>
          <p:cNvSpPr txBox="1"/>
          <p:nvPr/>
        </p:nvSpPr>
        <p:spPr>
          <a:xfrm>
            <a:off x="2350628" y="2981671"/>
            <a:ext cx="41970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DATA SCIENTIST</a:t>
            </a:r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3072" y="470925"/>
            <a:ext cx="3285756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271" y="1012004"/>
            <a:ext cx="2562119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We’d Love to Hear from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044665" y="6356350"/>
            <a:ext cx="47068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327683-8978-6B4B-9130-4A6A841F0549}" type="slidenum">
              <a:rPr lang="en-US" sz="100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33</a:t>
            </a:fld>
            <a:endParaRPr lang="en-US" sz="1000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2E3AEAEF-0CBC-44F8-B580-3960828C25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253657"/>
              </p:ext>
            </p:extLst>
          </p:nvPr>
        </p:nvGraphicFramePr>
        <p:xfrm>
          <a:off x="3895725" y="470924"/>
          <a:ext cx="4885203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7125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A85AE050-4800-42B0-A9DF-A86E8F7C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7411"/>
            <a:ext cx="7886700" cy="1325563"/>
          </a:xfrm>
        </p:spPr>
        <p:txBody>
          <a:bodyPr/>
          <a:lstStyle/>
          <a:p>
            <a:r>
              <a:rPr lang="en-US" dirty="0"/>
              <a:t>I am a Data Scientist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AD0DA444-32F8-554A-9CF8-9FAAC68A524A}"/>
              </a:ext>
            </a:extLst>
          </p:cNvPr>
          <p:cNvSpPr txBox="1">
            <a:spLocks/>
          </p:cNvSpPr>
          <p:nvPr/>
        </p:nvSpPr>
        <p:spPr>
          <a:xfrm>
            <a:off x="707770" y="4142359"/>
            <a:ext cx="265528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An Nguyen</a:t>
            </a:r>
          </a:p>
          <a:p>
            <a:pPr algn="ctr"/>
            <a:r>
              <a:rPr lang="en-US" sz="1600" b="0" dirty="0"/>
              <a:t>Ft. Worth, TX</a:t>
            </a:r>
          </a:p>
          <a:p>
            <a:endParaRPr lang="en-US" dirty="0"/>
          </a:p>
        </p:txBody>
      </p:sp>
      <p:sp>
        <p:nvSpPr>
          <p:cNvPr id="18" name="Content Placeholder 29">
            <a:extLst>
              <a:ext uri="{FF2B5EF4-FFF2-40B4-BE49-F238E27FC236}">
                <a16:creationId xmlns:a16="http://schemas.microsoft.com/office/drawing/2014/main" id="{F79DFFEA-2E18-264D-B7F3-E05875BF79F6}"/>
              </a:ext>
            </a:extLst>
          </p:cNvPr>
          <p:cNvSpPr txBox="1">
            <a:spLocks/>
          </p:cNvSpPr>
          <p:nvPr/>
        </p:nvSpPr>
        <p:spPr>
          <a:xfrm>
            <a:off x="3746991" y="1570947"/>
            <a:ext cx="4275568" cy="320983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2060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b="1" u="sng" dirty="0"/>
              <a:t>Education</a:t>
            </a:r>
          </a:p>
          <a:p>
            <a:pPr marL="0" indent="0">
              <a:buNone/>
            </a:pPr>
            <a:r>
              <a:rPr lang="en-US" sz="7200" dirty="0"/>
              <a:t>BS in Biology</a:t>
            </a:r>
          </a:p>
          <a:p>
            <a:pPr marL="0" indent="0">
              <a:buNone/>
            </a:pPr>
            <a:r>
              <a:rPr lang="en-US" sz="7200" dirty="0"/>
              <a:t>MS in Biochemical Engineering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Occupation</a:t>
            </a:r>
          </a:p>
          <a:p>
            <a:pPr marL="0" indent="0">
              <a:buNone/>
            </a:pPr>
            <a:r>
              <a:rPr lang="en-US" sz="7200" dirty="0"/>
              <a:t>Quality Control Analyst</a:t>
            </a:r>
          </a:p>
          <a:p>
            <a:pPr marL="0" indent="0">
              <a:buNone/>
            </a:pPr>
            <a:endParaRPr lang="en-US" sz="7200" dirty="0"/>
          </a:p>
          <a:p>
            <a:pPr marL="0" indent="0">
              <a:buNone/>
            </a:pPr>
            <a:r>
              <a:rPr lang="en-US" sz="7200" b="1" u="sng" dirty="0"/>
              <a:t>Industry</a:t>
            </a:r>
          </a:p>
          <a:p>
            <a:pPr marL="0" indent="0">
              <a:buNone/>
            </a:pPr>
            <a:r>
              <a:rPr lang="en-US" sz="7200" dirty="0"/>
              <a:t>Pharmaceuticals</a:t>
            </a:r>
          </a:p>
          <a:p>
            <a:pPr marL="0" indent="0">
              <a:buNone/>
            </a:pPr>
            <a:endParaRPr lang="en-US" sz="7200" b="1" u="sng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DA9632-A2CA-B64C-8B69-9AF5BC2B1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152" y="1570947"/>
            <a:ext cx="2575907" cy="257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21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77FF2-A655-864E-8FE8-E6710AAD3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Are you a Data Scientist?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FE6C5F-5708-4F40-9EEF-DAF390E71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0353" y="1832203"/>
            <a:ext cx="5770961" cy="25839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Clap your hands if you are…</a:t>
            </a:r>
          </a:p>
          <a:p>
            <a:pPr marL="971550" lvl="1" indent="-514350">
              <a:buAutoNum type="arabicPeriod"/>
            </a:pPr>
            <a:r>
              <a:rPr lang="en-US" dirty="0"/>
              <a:t>Data Scientist</a:t>
            </a:r>
          </a:p>
          <a:p>
            <a:pPr marL="971550" lvl="1" indent="-514350">
              <a:buAutoNum type="arabicPeriod"/>
            </a:pPr>
            <a:r>
              <a:rPr lang="en-US" dirty="0"/>
              <a:t>Not a Data Scientist</a:t>
            </a:r>
          </a:p>
          <a:p>
            <a:pPr marL="971550" lvl="1" indent="-514350">
              <a:buAutoNum type="arabicPeriod"/>
            </a:pPr>
            <a:r>
              <a:rPr lang="en-US" dirty="0"/>
              <a:t>Not Sure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2CEC33-E05C-2A4F-922B-BFDA3DE50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85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F17552-25F6-40D0-A1FF-8AD812F8B048}"/>
              </a:ext>
            </a:extLst>
          </p:cNvPr>
          <p:cNvSpPr/>
          <p:nvPr/>
        </p:nvSpPr>
        <p:spPr>
          <a:xfrm>
            <a:off x="137986" y="2277539"/>
            <a:ext cx="886802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Scientist</a:t>
            </a:r>
            <a:endParaRPr lang="en-US" sz="72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6ADAE4-A65D-458F-AB37-A55C4331D281}"/>
              </a:ext>
            </a:extLst>
          </p:cNvPr>
          <p:cNvSpPr/>
          <p:nvPr/>
        </p:nvSpPr>
        <p:spPr>
          <a:xfrm>
            <a:off x="368096" y="566920"/>
            <a:ext cx="32446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Statistician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8EC412-9DB5-406A-BD63-0AE8A0AA371F}"/>
              </a:ext>
            </a:extLst>
          </p:cNvPr>
          <p:cNvSpPr/>
          <p:nvPr/>
        </p:nvSpPr>
        <p:spPr>
          <a:xfrm>
            <a:off x="4758988" y="3982755"/>
            <a:ext cx="41308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Engineer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3A93F-D1B0-4812-ADC3-C47F696DB5E7}"/>
              </a:ext>
            </a:extLst>
          </p:cNvPr>
          <p:cNvSpPr/>
          <p:nvPr/>
        </p:nvSpPr>
        <p:spPr>
          <a:xfrm>
            <a:off x="134938" y="3517903"/>
            <a:ext cx="37078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Analyst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9EA118-8760-40C3-A06E-9F457491DBD9}"/>
              </a:ext>
            </a:extLst>
          </p:cNvPr>
          <p:cNvSpPr/>
          <p:nvPr/>
        </p:nvSpPr>
        <p:spPr>
          <a:xfrm>
            <a:off x="1151158" y="4906085"/>
            <a:ext cx="68416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 Administrator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6F11D1F-138E-4832-8B9C-DBDF29E94F25}"/>
              </a:ext>
            </a:extLst>
          </p:cNvPr>
          <p:cNvSpPr/>
          <p:nvPr/>
        </p:nvSpPr>
        <p:spPr>
          <a:xfrm>
            <a:off x="3842813" y="1407775"/>
            <a:ext cx="53471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219190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14" grpId="0" build="p"/>
      <p:bldP spid="15" grpId="0" build="p"/>
      <p:bldP spid="16" grpId="0" build="p"/>
      <p:bldP spid="17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F17552-25F6-40D0-A1FF-8AD812F8B048}"/>
              </a:ext>
            </a:extLst>
          </p:cNvPr>
          <p:cNvSpPr/>
          <p:nvPr/>
        </p:nvSpPr>
        <p:spPr>
          <a:xfrm>
            <a:off x="137986" y="2277539"/>
            <a:ext cx="8868027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Scientist</a:t>
            </a:r>
            <a:endParaRPr lang="en-US" sz="72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6ADAE4-A65D-458F-AB37-A55C4331D281}"/>
              </a:ext>
            </a:extLst>
          </p:cNvPr>
          <p:cNvSpPr/>
          <p:nvPr/>
        </p:nvSpPr>
        <p:spPr>
          <a:xfrm>
            <a:off x="368096" y="566920"/>
            <a:ext cx="324460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Statistician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8EC412-9DB5-406A-BD63-0AE8A0AA371F}"/>
              </a:ext>
            </a:extLst>
          </p:cNvPr>
          <p:cNvSpPr/>
          <p:nvPr/>
        </p:nvSpPr>
        <p:spPr>
          <a:xfrm>
            <a:off x="4758988" y="3982755"/>
            <a:ext cx="41308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Engineer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3A93F-D1B0-4812-ADC3-C47F696DB5E7}"/>
              </a:ext>
            </a:extLst>
          </p:cNvPr>
          <p:cNvSpPr/>
          <p:nvPr/>
        </p:nvSpPr>
        <p:spPr>
          <a:xfrm>
            <a:off x="134938" y="3517903"/>
            <a:ext cx="37078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 Analyst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9EA118-8760-40C3-A06E-9F457491DBD9}"/>
              </a:ext>
            </a:extLst>
          </p:cNvPr>
          <p:cNvSpPr/>
          <p:nvPr/>
        </p:nvSpPr>
        <p:spPr>
          <a:xfrm>
            <a:off x="1151158" y="4906085"/>
            <a:ext cx="68416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 Administrator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6F11D1F-138E-4832-8B9C-DBDF29E94F25}"/>
              </a:ext>
            </a:extLst>
          </p:cNvPr>
          <p:cNvSpPr/>
          <p:nvPr/>
        </p:nvSpPr>
        <p:spPr>
          <a:xfrm>
            <a:off x="3842813" y="1407775"/>
            <a:ext cx="53471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139127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5000"/>
    </mc:Choice>
    <mc:Fallback xmlns="">
      <p:transition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14" grpId="0" build="p"/>
      <p:bldP spid="15" grpId="0" build="p"/>
      <p:bldP spid="16" grpId="0" build="p"/>
      <p:bldP spid="1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worth solving?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Employers</a:t>
            </a:r>
          </a:p>
          <a:p>
            <a:pPr lvl="1"/>
            <a:r>
              <a:rPr lang="en-US" dirty="0"/>
              <a:t>Level-set expectations</a:t>
            </a:r>
          </a:p>
          <a:p>
            <a:pPr lvl="1"/>
            <a:r>
              <a:rPr lang="en-US" dirty="0"/>
              <a:t>Assign appropriate compensation</a:t>
            </a:r>
          </a:p>
          <a:p>
            <a:pPr lvl="1"/>
            <a:r>
              <a:rPr lang="en-US" dirty="0"/>
              <a:t>Post jobs accurately</a:t>
            </a:r>
          </a:p>
          <a:p>
            <a:pPr lvl="1"/>
            <a:r>
              <a:rPr lang="en-US" dirty="0"/>
              <a:t>There is no UNICORN</a:t>
            </a:r>
          </a:p>
          <a:p>
            <a:endParaRPr lang="en-US" dirty="0"/>
          </a:p>
          <a:p>
            <a:r>
              <a:rPr lang="en-US" dirty="0"/>
              <a:t>Individuals</a:t>
            </a:r>
          </a:p>
          <a:p>
            <a:pPr lvl="1"/>
            <a:r>
              <a:rPr lang="en-US" dirty="0"/>
              <a:t>Level-set job market reality</a:t>
            </a:r>
          </a:p>
          <a:p>
            <a:pPr lvl="1"/>
            <a:r>
              <a:rPr lang="en-US" dirty="0"/>
              <a:t>Self-awareness </a:t>
            </a:r>
          </a:p>
          <a:p>
            <a:pPr lvl="1"/>
            <a:r>
              <a:rPr lang="en-US" dirty="0"/>
              <a:t>Build on strengths </a:t>
            </a:r>
          </a:p>
          <a:p>
            <a:pPr lvl="1"/>
            <a:r>
              <a:rPr lang="en-US" dirty="0"/>
              <a:t>Acknowledge weaknesses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worth solving?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Employers</a:t>
            </a:r>
          </a:p>
          <a:p>
            <a:pPr lvl="1"/>
            <a:r>
              <a:rPr lang="en-US" dirty="0"/>
              <a:t>Level-set expectations</a:t>
            </a:r>
          </a:p>
          <a:p>
            <a:pPr lvl="1"/>
            <a:r>
              <a:rPr lang="en-US" dirty="0"/>
              <a:t>Assign appropriate compensation</a:t>
            </a:r>
          </a:p>
          <a:p>
            <a:pPr lvl="1"/>
            <a:r>
              <a:rPr lang="en-US" dirty="0"/>
              <a:t>Post jobs accurately</a:t>
            </a:r>
          </a:p>
          <a:p>
            <a:pPr lvl="1"/>
            <a:r>
              <a:rPr lang="en-US" dirty="0"/>
              <a:t>There is no UNICORN</a:t>
            </a:r>
          </a:p>
          <a:p>
            <a:endParaRPr lang="en-US" dirty="0"/>
          </a:p>
          <a:p>
            <a:r>
              <a:rPr lang="en-US" dirty="0"/>
              <a:t>Individuals</a:t>
            </a:r>
          </a:p>
          <a:p>
            <a:pPr lvl="1"/>
            <a:r>
              <a:rPr lang="en-US" dirty="0"/>
              <a:t>Level-set job market reality</a:t>
            </a:r>
          </a:p>
          <a:p>
            <a:pPr lvl="1"/>
            <a:r>
              <a:rPr lang="en-US" dirty="0"/>
              <a:t>Self-awareness </a:t>
            </a:r>
          </a:p>
          <a:p>
            <a:pPr lvl="1"/>
            <a:r>
              <a:rPr lang="en-US" dirty="0"/>
              <a:t>Build on strengths </a:t>
            </a:r>
          </a:p>
          <a:p>
            <a:pPr lvl="1"/>
            <a:r>
              <a:rPr lang="en-US" dirty="0"/>
              <a:t>Acknowledge weaknesses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90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5000"/>
    </mc:Choice>
    <mc:Fallback xmlns="">
      <p:transition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737</Words>
  <Application>Microsoft Office PowerPoint</Application>
  <PresentationFormat>On-screen Show (4:3)</PresentationFormat>
  <Paragraphs>223</Paragraphs>
  <Slides>33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To be or not to be a…  Data Scientist</vt:lpstr>
      <vt:lpstr>I am a Data Scientist</vt:lpstr>
      <vt:lpstr>I am a Data Scientist</vt:lpstr>
      <vt:lpstr>I am a Data Scientist</vt:lpstr>
      <vt:lpstr>Are you a Data Scientist?</vt:lpstr>
      <vt:lpstr>PowerPoint Presentation</vt:lpstr>
      <vt:lpstr>PowerPoint Presentation</vt:lpstr>
      <vt:lpstr>Why is this worth solving?</vt:lpstr>
      <vt:lpstr>Why is this worth solving?</vt:lpstr>
      <vt:lpstr>Common Definition</vt:lpstr>
      <vt:lpstr>Skill Sets Possessed by Data Scientist</vt:lpstr>
      <vt:lpstr>From Data Collection to Conclusion</vt:lpstr>
      <vt:lpstr>Webscrape 101</vt:lpstr>
      <vt:lpstr>A Total of 8,738 Job Postings were scraped</vt:lpstr>
      <vt:lpstr>Job Distribution</vt:lpstr>
      <vt:lpstr>Job Distribution</vt:lpstr>
      <vt:lpstr>How we solved it: NLP Pipeline</vt:lpstr>
      <vt:lpstr>How we solved it: NLP Pipeline</vt:lpstr>
      <vt:lpstr>How we solved it: Universal Sentence Embedder</vt:lpstr>
      <vt:lpstr>**Add main focus point…</vt:lpstr>
      <vt:lpstr>Feature Vector</vt:lpstr>
      <vt:lpstr>Unsupervised Clustering</vt:lpstr>
      <vt:lpstr>Supervised Clustering </vt:lpstr>
      <vt:lpstr>Supervised Clustering </vt:lpstr>
      <vt:lpstr>Clustering</vt:lpstr>
      <vt:lpstr>Classification </vt:lpstr>
      <vt:lpstr>Classification</vt:lpstr>
      <vt:lpstr>Classification</vt:lpstr>
      <vt:lpstr>Classification</vt:lpstr>
      <vt:lpstr>Model Used to Profile Groups of People</vt:lpstr>
      <vt:lpstr>Used to Cheat RTS Systems</vt:lpstr>
      <vt:lpstr>One last crowd survey…</vt:lpstr>
      <vt:lpstr>We’d Love to Hear from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State of the Data Scientist</dc:title>
  <dc:creator>Jodi Pafford</dc:creator>
  <cp:lastModifiedBy>Jodi Pafford</cp:lastModifiedBy>
  <cp:revision>27</cp:revision>
  <dcterms:created xsi:type="dcterms:W3CDTF">2019-10-14T02:18:28Z</dcterms:created>
  <dcterms:modified xsi:type="dcterms:W3CDTF">2019-10-23T01:27:44Z</dcterms:modified>
</cp:coreProperties>
</file>